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34"/>
  </p:notesMasterIdLst>
  <p:handoutMasterIdLst>
    <p:handoutMasterId r:id="rId35"/>
  </p:handoutMasterIdLst>
  <p:sldIdLst>
    <p:sldId id="256" r:id="rId2"/>
    <p:sldId id="331" r:id="rId3"/>
    <p:sldId id="339" r:id="rId4"/>
    <p:sldId id="341" r:id="rId5"/>
    <p:sldId id="338" r:id="rId6"/>
    <p:sldId id="337" r:id="rId7"/>
    <p:sldId id="336" r:id="rId8"/>
    <p:sldId id="356" r:id="rId9"/>
    <p:sldId id="372" r:id="rId10"/>
    <p:sldId id="373" r:id="rId11"/>
    <p:sldId id="343" r:id="rId12"/>
    <p:sldId id="342" r:id="rId13"/>
    <p:sldId id="345" r:id="rId14"/>
    <p:sldId id="369" r:id="rId15"/>
    <p:sldId id="370" r:id="rId16"/>
    <p:sldId id="358" r:id="rId17"/>
    <p:sldId id="359" r:id="rId18"/>
    <p:sldId id="360" r:id="rId19"/>
    <p:sldId id="361" r:id="rId20"/>
    <p:sldId id="351" r:id="rId21"/>
    <p:sldId id="352" r:id="rId22"/>
    <p:sldId id="353" r:id="rId23"/>
    <p:sldId id="354" r:id="rId24"/>
    <p:sldId id="362" r:id="rId25"/>
    <p:sldId id="363" r:id="rId26"/>
    <p:sldId id="364" r:id="rId27"/>
    <p:sldId id="371" r:id="rId28"/>
    <p:sldId id="366" r:id="rId29"/>
    <p:sldId id="365" r:id="rId30"/>
    <p:sldId id="367" r:id="rId31"/>
    <p:sldId id="368" r:id="rId32"/>
    <p:sldId id="357" r:id="rId3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  <a:srgbClr val="C0C0C0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370" autoAdjust="0"/>
  </p:normalViewPr>
  <p:slideViewPr>
    <p:cSldViewPr>
      <p:cViewPr varScale="1">
        <p:scale>
          <a:sx n="98" d="100"/>
          <a:sy n="98" d="100"/>
        </p:scale>
        <p:origin x="1740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-2766" y="-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FC2F413C-FB61-44A2-B778-C78458CDE81D}" type="datetimeFigureOut">
              <a:rPr lang="en-US" altLang="en-US"/>
              <a:pPr>
                <a:defRPr/>
              </a:pPr>
              <a:t>1/17/2018</a:t>
            </a:fld>
            <a:endParaRPr lang="en-US" altLang="en-US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8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6AB7D393-5E1E-4B93-AB3F-4A39790FC62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72203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DE2B6D6E-DA2A-482B-8CDC-3B25C6772C9B}" type="datetimeFigureOut">
              <a:rPr lang="en-US" altLang="en-US"/>
              <a:pPr>
                <a:defRPr/>
              </a:pPr>
              <a:t>1/17/2018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5AF395A1-B728-4EF5-B9DB-4F72C8B75CE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716087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mtClean="0">
                <a:ea typeface="ＭＳ Ｐゴシック" panose="020B0600070205080204" pitchFamily="34" charset="-128"/>
              </a:rPr>
              <a:t>Homework</a:t>
            </a:r>
          </a:p>
          <a:p>
            <a:pPr eaLnBrk="1" hangingPunct="1"/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60387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510225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91672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25996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4274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44914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762184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494265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122761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884944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60218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140667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382CC659-E9D8-4AE7-8146-58E76D364315}" type="slidenum">
              <a:rPr lang="en-US" altLang="en-US"/>
              <a:pPr>
                <a:spcBef>
                  <a:spcPct val="0"/>
                </a:spcBef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8558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69300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6579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25979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229932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38170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545164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20372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D54861-B757-460B-87A4-92716B8FFD1D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6DFBF4-1114-45AE-8579-EE1BFEA8376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1723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18B1C9-7A96-4C24-A269-2082D66BD801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A3F9B9-11E2-43A6-A9F9-42C7795222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7231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7BB72C-157C-4DE5-BE2C-D9810DF271BD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9B2D56-99B5-4691-834F-83D1D43E5AD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6768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2CD278-C6F8-4F74-AB6B-0ACBFFA571E6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4FE6FC-53C9-463D-99AA-108ADFFE140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4646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2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4DC20C-CBA8-4575-982B-DA8257EDBB43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8137C8-1CD9-4BCA-A02F-3DD3015990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4141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C18880-6CE9-4702-9986-A2659C2F37BB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D1D428-96D5-470A-9CB7-D46ABBB566C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3114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0CDAEA-C1CA-41E8-B712-4393765CBF21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B0C374-98AC-456E-B449-C785FA157BB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2919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F7DC09-C17E-4D95-BD1F-29B1B12ABE87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110F4E-D05C-460E-8925-BD9A792F70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7901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00EB23-6622-44FD-9666-0A5E8431E032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347C4E-8172-49EB-9152-3E36F7EDA1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4203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023AEE-071C-4D33-9A02-395CADDEF8BD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C01171-DA45-4C0E-82BF-ABE2BE53F8F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4868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025254-A75C-4DD1-9010-BE090B5BB3D1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9D7487-38EA-4AE9-BADE-28D882859BC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9120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AE16DB08-F062-4CC7-9219-013B0FA26EC3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 smtClean="0">
                <a:solidFill>
                  <a:srgbClr val="898989"/>
                </a:solidFill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5AB82A24-2670-4EFB-B6B6-9B7B2583C4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eaLnBrk="1" hangingPunct="1"/>
            <a:r>
              <a:rPr lang="en-US" altLang="en-US" b="1" smtClean="0">
                <a:ea typeface="ＭＳ Ｐゴシック" panose="020B0600070205080204" pitchFamily="34" charset="-128"/>
              </a:rPr>
              <a:t>MEDB 5510</a:t>
            </a:r>
            <a:br>
              <a:rPr lang="en-US" altLang="en-US" b="1" smtClean="0">
                <a:ea typeface="ＭＳ Ｐゴシック" panose="020B0600070205080204" pitchFamily="34" charset="-128"/>
              </a:rPr>
            </a:br>
            <a:r>
              <a:rPr lang="en-US" altLang="en-US" b="1" smtClean="0">
                <a:ea typeface="ＭＳ Ｐゴシック" panose="020B0600070205080204" pitchFamily="34" charset="-128"/>
              </a:rPr>
              <a:t>Clinical Research Methods</a:t>
            </a:r>
          </a:p>
        </p:txBody>
      </p:sp>
      <p:sp>
        <p:nvSpPr>
          <p:cNvPr id="4099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E37F105-40C3-4A4F-AD0C-8BF316F9BDE1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4100" name="Text Box 7"/>
          <p:cNvSpPr txBox="1">
            <a:spLocks noChangeArrowheads="1"/>
          </p:cNvSpPr>
          <p:nvPr/>
        </p:nvSpPr>
        <p:spPr bwMode="auto">
          <a:xfrm>
            <a:off x="1828800" y="4038600"/>
            <a:ext cx="53340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 dirty="0">
                <a:latin typeface="Arial" panose="020B0604020202020204" pitchFamily="34" charset="0"/>
              </a:rPr>
              <a:t>Week </a:t>
            </a:r>
            <a:r>
              <a:rPr lang="en-US" altLang="en-US" sz="2400" b="1" dirty="0" smtClean="0">
                <a:latin typeface="Arial" panose="020B0604020202020204" pitchFamily="34" charset="0"/>
              </a:rPr>
              <a:t>14</a:t>
            </a:r>
            <a:endParaRPr lang="en-US" altLang="en-US" sz="2400" b="1" dirty="0" smtClean="0">
              <a:latin typeface="Arial" panose="020B0604020202020204" pitchFamily="34" charset="0"/>
            </a:endParaRPr>
          </a:p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 dirty="0" smtClean="0">
                <a:latin typeface="Arial" panose="020B0604020202020204" pitchFamily="34" charset="0"/>
              </a:rPr>
              <a:t>Writing a Research Proposal</a:t>
            </a:r>
          </a:p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 dirty="0" smtClean="0">
                <a:latin typeface="Arial" panose="020B0604020202020204" pitchFamily="34" charset="0"/>
              </a:rPr>
              <a:t>Writing up a Research Project</a:t>
            </a:r>
            <a:endParaRPr lang="en-US" altLang="en-US" sz="2400" b="1" dirty="0">
              <a:latin typeface="Arial" panose="020B0604020202020204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/>
          </p:cNvSpPr>
          <p:nvPr>
            <p:ph type="title" idx="4294967295"/>
          </p:nvPr>
        </p:nvSpPr>
        <p:spPr>
          <a:xfrm>
            <a:off x="381000" y="0"/>
            <a:ext cx="8229600" cy="11430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Writing Style</a:t>
            </a:r>
          </a:p>
        </p:txBody>
      </p:sp>
      <p:sp>
        <p:nvSpPr>
          <p:cNvPr id="20483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r>
              <a:rPr lang="en-US" altLang="en-US" b="1" dirty="0" smtClean="0">
                <a:ea typeface="ＭＳ Ｐゴシック" panose="020B0600070205080204" pitchFamily="34" charset="-128"/>
              </a:rPr>
              <a:t>Report – “exercise in organization and clarity of expression”</a:t>
            </a:r>
          </a:p>
          <a:p>
            <a:pPr lvl="1"/>
            <a:r>
              <a:rPr lang="en-US" altLang="en-US" b="1" dirty="0" smtClean="0">
                <a:ea typeface="ＭＳ Ｐゴシック" panose="020B0600070205080204" pitchFamily="34" charset="-128"/>
              </a:rPr>
              <a:t>Specifics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People first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Active vs passive voice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Simplicity of language</a:t>
            </a:r>
          </a:p>
          <a:p>
            <a:endParaRPr lang="en-US" altLang="en-US" b="1" dirty="0" smtClean="0">
              <a:ea typeface="ＭＳ Ｐゴシック" panose="020B0600070205080204" pitchFamily="34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20485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2F94116-F7C7-467D-B3B9-4864F2190E53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10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264" y="4114800"/>
            <a:ext cx="4615072" cy="220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19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Reporting Clinical Research</a:t>
            </a:r>
          </a:p>
        </p:txBody>
      </p:sp>
      <p:sp>
        <p:nvSpPr>
          <p:cNvPr id="22531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Journal article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Selecting journal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Preparing the submission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Structure and content (P &amp; W, Table 33.1)</a:t>
            </a:r>
          </a:p>
          <a:p>
            <a:pPr lvl="2"/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22533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34A04FE-D2D2-4570-A3B3-5DF961FA8EE7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11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/>
          </p:cNvSpPr>
          <p:nvPr>
            <p:ph type="title" idx="4294967295"/>
          </p:nvPr>
        </p:nvSpPr>
        <p:spPr>
          <a:xfrm>
            <a:off x="430213" y="-1588"/>
            <a:ext cx="8229600" cy="1143001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Reporting Clinical Research</a:t>
            </a:r>
          </a:p>
        </p:txBody>
      </p:sp>
      <p:sp>
        <p:nvSpPr>
          <p:cNvPr id="24579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pic>
        <p:nvPicPr>
          <p:cNvPr id="24580" name="Picture 3" descr="P&amp;W_Table 33-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371600"/>
            <a:ext cx="5888038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TextBox 1"/>
          <p:cNvSpPr txBox="1">
            <a:spLocks noChangeArrowheads="1"/>
          </p:cNvSpPr>
          <p:nvPr/>
        </p:nvSpPr>
        <p:spPr bwMode="auto">
          <a:xfrm>
            <a:off x="609600" y="6477000"/>
            <a:ext cx="17526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Portney &amp; Watkins, 2009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24583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86F571A-11F3-40AE-9881-08D4D8E8D018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12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/>
          </p:cNvSpPr>
          <p:nvPr>
            <p:ph type="title" idx="4294967295"/>
          </p:nvPr>
        </p:nvSpPr>
        <p:spPr>
          <a:xfrm>
            <a:off x="455613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Reporting Clinical Research</a:t>
            </a:r>
          </a:p>
        </p:txBody>
      </p:sp>
      <p:sp>
        <p:nvSpPr>
          <p:cNvPr id="26627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Journal article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Preparing the submission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Structure and content (Table 33.1)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Tables and graphs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Publishing thesis and/or dissertation</a:t>
            </a:r>
          </a:p>
          <a:p>
            <a:pPr lvl="1"/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26629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AC8EA9A-11CA-4F77-9A31-6B3D2A24E0A0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13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906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Reporting Clinical Research</a:t>
            </a:r>
          </a:p>
        </p:txBody>
      </p:sp>
      <p:sp>
        <p:nvSpPr>
          <p:cNvPr id="286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1"/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pic>
        <p:nvPicPr>
          <p:cNvPr id="2867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263" y="914400"/>
            <a:ext cx="5648325" cy="5481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28678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407555E7-11DF-4C72-952F-EBF1DBD0C4D7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14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906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Reporting Clinical Research</a:t>
            </a:r>
          </a:p>
        </p:txBody>
      </p:sp>
      <p:sp>
        <p:nvSpPr>
          <p:cNvPr id="30723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1"/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pic>
        <p:nvPicPr>
          <p:cNvPr id="3072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517650"/>
            <a:ext cx="7613650" cy="427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30726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78E987E-0F37-4273-8B33-ED8808D44AD8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15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/>
          </p:cNvSpPr>
          <p:nvPr>
            <p:ph type="title" idx="4294967295"/>
          </p:nvPr>
        </p:nvSpPr>
        <p:spPr>
          <a:xfrm>
            <a:off x="427038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Reporting Clinical Research</a:t>
            </a:r>
          </a:p>
        </p:txBody>
      </p:sp>
      <p:sp>
        <p:nvSpPr>
          <p:cNvPr id="34819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Poster presentation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Content and layout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Materials</a:t>
            </a:r>
          </a:p>
          <a:p>
            <a:pPr lvl="1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34821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9E7EE01-BE8D-4531-B7F5-1FBF8D933DD1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16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 idx="4294967295"/>
          </p:nvPr>
        </p:nvSpPr>
        <p:spPr>
          <a:xfrm>
            <a:off x="430213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Reporting Clinical Research</a:t>
            </a:r>
          </a:p>
        </p:txBody>
      </p:sp>
      <p:sp>
        <p:nvSpPr>
          <p:cNvPr id="36867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pic>
        <p:nvPicPr>
          <p:cNvPr id="36868" name="Picture 3" descr="P&amp;W_Figure 33-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700" y="1085850"/>
            <a:ext cx="7339013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36870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053CB99-EF6B-441C-A973-7A686CD68795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17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36871" name="TextBox 3"/>
          <p:cNvSpPr txBox="1">
            <a:spLocks noChangeArrowheads="1"/>
          </p:cNvSpPr>
          <p:nvPr/>
        </p:nvSpPr>
        <p:spPr bwMode="auto">
          <a:xfrm>
            <a:off x="152400" y="6538913"/>
            <a:ext cx="16764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000"/>
              <a:t>Portney &amp; Watkins, 2009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/>
          </p:cNvSpPr>
          <p:nvPr>
            <p:ph type="title" idx="4294967295"/>
          </p:nvPr>
        </p:nvSpPr>
        <p:spPr>
          <a:xfrm>
            <a:off x="452438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Reporting Clinical Research</a:t>
            </a:r>
          </a:p>
        </p:txBody>
      </p:sp>
      <p:sp>
        <p:nvSpPr>
          <p:cNvPr id="3891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Oral presentation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Planning and preparation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Visual presentation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Types of slides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Limiting words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Contents of slides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Graphics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Backgrounds and colors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Rehearsal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38917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20EE1A8-A2B9-4A27-9964-EF659EF4BE47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18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/>
          </p:cNvSpPr>
          <p:nvPr>
            <p:ph type="title" idx="4294967295"/>
          </p:nvPr>
        </p:nvSpPr>
        <p:spPr>
          <a:xfrm>
            <a:off x="4191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Reporting Clinical Research</a:t>
            </a:r>
          </a:p>
        </p:txBody>
      </p:sp>
      <p:sp>
        <p:nvSpPr>
          <p:cNvPr id="40963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pic>
        <p:nvPicPr>
          <p:cNvPr id="40964" name="Picture 3" descr="P&amp;W_Figure 33-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947738"/>
            <a:ext cx="5562600" cy="5408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40966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27FDC521-7999-4EDD-AB39-86E40B2F3D39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19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0967" name="TextBox 3"/>
          <p:cNvSpPr txBox="1">
            <a:spLocks noChangeArrowheads="1"/>
          </p:cNvSpPr>
          <p:nvPr/>
        </p:nvSpPr>
        <p:spPr bwMode="auto">
          <a:xfrm>
            <a:off x="304800" y="6538913"/>
            <a:ext cx="16764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000"/>
              <a:t>Portney &amp; Watkins, 2009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Research Proposal</a:t>
            </a:r>
          </a:p>
        </p:txBody>
      </p:sp>
      <p:sp>
        <p:nvSpPr>
          <p:cNvPr id="6147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pic>
        <p:nvPicPr>
          <p:cNvPr id="6148" name="Picture 3" descr="P&amp;W_Table 32-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104900"/>
            <a:ext cx="6172200" cy="531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6150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A4E330C-30E8-4D05-A51C-0EEAB9D54564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2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6446838"/>
            <a:ext cx="1865313" cy="252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050" dirty="0" err="1"/>
              <a:t>Portney</a:t>
            </a:r>
            <a:r>
              <a:rPr lang="en-US" sz="1050" dirty="0"/>
              <a:t> &amp; Watkins, 2009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43011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r>
              <a:rPr lang="en-US" altLang="en-US" b="1" dirty="0" smtClean="0">
                <a:ea typeface="ＭＳ Ｐゴシック" panose="020B0600070205080204" pitchFamily="34" charset="-128"/>
              </a:rPr>
              <a:t>Paper (up to 200 pts)</a:t>
            </a:r>
          </a:p>
          <a:p>
            <a:r>
              <a:rPr lang="en-US" altLang="en-US" b="1" dirty="0" smtClean="0">
                <a:ea typeface="ＭＳ Ｐゴシック" panose="020B0600070205080204" pitchFamily="34" charset="-128"/>
              </a:rPr>
              <a:t>Class Presentation (up to 40 pts)</a:t>
            </a:r>
          </a:p>
          <a:p>
            <a:r>
              <a:rPr lang="en-US" altLang="en-US" b="1" dirty="0" smtClean="0">
                <a:ea typeface="ＭＳ Ｐゴシック" panose="020B0600070205080204" pitchFamily="34" charset="-128"/>
              </a:rPr>
              <a:t>Poster (up to 10 pts)</a:t>
            </a:r>
          </a:p>
          <a:p>
            <a:r>
              <a:rPr lang="en-US" altLang="en-US" b="1" dirty="0" smtClean="0">
                <a:ea typeface="ＭＳ Ｐゴシック" panose="020B0600070205080204" pitchFamily="34" charset="-128"/>
              </a:rPr>
              <a:t>Due dates</a:t>
            </a:r>
          </a:p>
          <a:p>
            <a:pPr lvl="1">
              <a:spcBef>
                <a:spcPct val="0"/>
              </a:spcBef>
            </a:pPr>
            <a:r>
              <a:rPr lang="en-US" altLang="en-US" b="1" dirty="0" smtClean="0">
                <a:ea typeface="ＭＳ Ｐゴシック" panose="020B0600070205080204" pitchFamily="34" charset="-128"/>
              </a:rPr>
              <a:t>Presentation &amp; Poster – last day of class</a:t>
            </a:r>
          </a:p>
          <a:p>
            <a:pPr lvl="2">
              <a:spcBef>
                <a:spcPct val="0"/>
              </a:spcBef>
            </a:pPr>
            <a:r>
              <a:rPr lang="en-US" altLang="en-US" b="1" dirty="0" smtClean="0">
                <a:ea typeface="ＭＳ Ｐゴシック" panose="020B0600070205080204" pitchFamily="34" charset="-128"/>
              </a:rPr>
              <a:t>Section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0002 – Thursday,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May 3, 2018</a:t>
            </a:r>
            <a:endParaRPr lang="en-US" altLang="en-US" b="1" dirty="0" smtClean="0">
              <a:ea typeface="ＭＳ Ｐゴシック" panose="020B0600070205080204" pitchFamily="34" charset="-128"/>
            </a:endParaRPr>
          </a:p>
          <a:p>
            <a:pPr lvl="1">
              <a:spcBef>
                <a:spcPct val="0"/>
              </a:spcBef>
            </a:pPr>
            <a:r>
              <a:rPr lang="en-US" altLang="en-US" b="1" dirty="0" smtClean="0">
                <a:ea typeface="ＭＳ Ｐゴシック" panose="020B0600070205080204" pitchFamily="34" charset="-128"/>
              </a:rPr>
              <a:t>Paper – Finals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week </a:t>
            </a:r>
            <a:endParaRPr lang="en-US" altLang="en-US" b="1" dirty="0">
              <a:ea typeface="ＭＳ Ｐゴシック" panose="020B0600070205080204" pitchFamily="34" charset="-128"/>
            </a:endParaRPr>
          </a:p>
          <a:p>
            <a:pPr lvl="2">
              <a:spcBef>
                <a:spcPct val="0"/>
              </a:spcBef>
            </a:pPr>
            <a:r>
              <a:rPr lang="en-US" altLang="en-US" b="1" dirty="0" smtClean="0">
                <a:ea typeface="ＭＳ Ｐゴシック" panose="020B0600070205080204" pitchFamily="34" charset="-128"/>
              </a:rPr>
              <a:t>Section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0002 –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Tuesday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,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May 10, 2018</a:t>
            </a:r>
            <a:endParaRPr lang="en-US" altLang="en-US" b="1" dirty="0" smtClean="0">
              <a:ea typeface="ＭＳ Ｐゴシック" panose="020B0600070205080204" pitchFamily="34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43013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69F60FE4-FCC2-460E-ABE9-08A1A7F099FE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20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44035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r>
              <a:rPr lang="en-US" altLang="en-US" b="1" dirty="0" smtClean="0">
                <a:ea typeface="ＭＳ Ｐゴシック" panose="020B0600070205080204" pitchFamily="34" charset="-128"/>
              </a:rPr>
              <a:t>Format –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Refer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to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the grading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rubric and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information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in the Syllabus for web sites with relevant information</a:t>
            </a:r>
          </a:p>
          <a:p>
            <a:r>
              <a:rPr lang="en-US" altLang="en-US" b="1" dirty="0" smtClean="0">
                <a:ea typeface="ＭＳ Ｐゴシック" panose="020B0600070205080204" pitchFamily="34" charset="-128"/>
              </a:rPr>
              <a:t>Presentation – </a:t>
            </a:r>
          </a:p>
          <a:p>
            <a:pPr lvl="1"/>
            <a:r>
              <a:rPr lang="en-US" altLang="en-US" b="1" dirty="0" smtClean="0">
                <a:ea typeface="ＭＳ Ｐゴシック" panose="020B0600070205080204" pitchFamily="34" charset="-128"/>
              </a:rPr>
              <a:t>Research conference style – Presentation then discussion</a:t>
            </a:r>
          </a:p>
          <a:p>
            <a:pPr lvl="1"/>
            <a:r>
              <a:rPr lang="en-US" altLang="en-US" b="1" dirty="0" smtClean="0">
                <a:ea typeface="ＭＳ Ｐゴシック" panose="020B0600070205080204" pitchFamily="34" charset="-128"/>
              </a:rPr>
              <a:t>Time: 10-min presentation</a:t>
            </a:r>
          </a:p>
          <a:p>
            <a:pPr lvl="1"/>
            <a:r>
              <a:rPr lang="en-US" altLang="en-US" b="1" dirty="0" smtClean="0">
                <a:ea typeface="ＭＳ Ｐゴシック" panose="020B0600070205080204" pitchFamily="34" charset="-128"/>
              </a:rPr>
              <a:t>Structure: Objectives, Background, Methods, Planned analyses, Implications</a:t>
            </a:r>
          </a:p>
          <a:p>
            <a:pPr lvl="1"/>
            <a:r>
              <a:rPr lang="en-US" altLang="en-US" b="1" dirty="0" smtClean="0">
                <a:ea typeface="ＭＳ Ｐゴシック" panose="020B0600070205080204" pitchFamily="34" charset="-128"/>
              </a:rPr>
              <a:t>Prepare “slides” for visual support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44037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63EB0FA-1C13-4A75-9BD0-D58F50B746C2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21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4505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Poster – 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Overlap between poster material and presentation visual material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Submit poster material as a PowerPoint file (.ppt or .pptx)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Due on the day of presentations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45061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3505A608-A185-43A7-A49E-9E64A9D030E7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22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46083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219200"/>
            <a:ext cx="8229600" cy="4906963"/>
          </a:xfrm>
        </p:spPr>
        <p:txBody>
          <a:bodyPr/>
          <a:lstStyle/>
          <a:p>
            <a:r>
              <a:rPr lang="en-US" altLang="en-US" b="1" dirty="0" smtClean="0">
                <a:ea typeface="ＭＳ Ｐゴシック" panose="020B0600070205080204" pitchFamily="34" charset="-128"/>
              </a:rPr>
              <a:t>Written Research Proposal</a:t>
            </a:r>
          </a:p>
          <a:p>
            <a:pPr lvl="1"/>
            <a:r>
              <a:rPr lang="en-US" altLang="en-US" b="1" dirty="0" smtClean="0">
                <a:ea typeface="ＭＳ Ｐゴシック" panose="020B0600070205080204" pitchFamily="34" charset="-128"/>
              </a:rPr>
              <a:t>Turn in through </a:t>
            </a:r>
            <a:r>
              <a:rPr lang="en-US" altLang="en-US" b="1" dirty="0" err="1" smtClean="0">
                <a:ea typeface="ＭＳ Ｐゴシック" panose="020B0600070205080204" pitchFamily="34" charset="-128"/>
              </a:rPr>
              <a:t>Turnitin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 link on the course Blackboard site by 5pm on the due date</a:t>
            </a:r>
          </a:p>
          <a:p>
            <a:pPr lvl="1"/>
            <a:r>
              <a:rPr lang="en-US" altLang="en-US" b="1" dirty="0" smtClean="0">
                <a:ea typeface="ＭＳ Ｐゴシック" panose="020B0600070205080204" pitchFamily="34" charset="-128"/>
              </a:rPr>
              <a:t>Structure – </a:t>
            </a:r>
            <a:r>
              <a:rPr lang="en-US" altLang="en-US" b="1" dirty="0">
                <a:ea typeface="ＭＳ Ｐゴシック" panose="020B0600070205080204" pitchFamily="34" charset="-128"/>
              </a:rPr>
              <a:t>Refer to the grading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rubric; truncated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version of the five-chapter thesis format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Introduction to the problem (Chapter 1)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Review of the literature (Chapter 2)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Description of methodology (Chapter 3)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Proposed implications of the study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References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46085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4D63B6A-EEDE-48DA-93A2-44678170C0F6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23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47107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Written Research Proposal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Title – 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First chance to get reader’s attention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Brief, but descriptive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Abstract – 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Next chance to get reader’s attention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Publication - May be the only part of the article read by most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Proposal – needs to present a summary of the proposed study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47109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C38BBC5-9D5E-4440-BD6B-7330B8F0630A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24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48131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b="1" dirty="0" smtClean="0">
                <a:ea typeface="ＭＳ Ｐゴシック" panose="020B0600070205080204" pitchFamily="34" charset="-128"/>
              </a:rPr>
              <a:t>Written Research Proposal</a:t>
            </a:r>
          </a:p>
          <a:p>
            <a:pPr lvl="1">
              <a:spcBef>
                <a:spcPct val="0"/>
              </a:spcBef>
            </a:pPr>
            <a:r>
              <a:rPr lang="en-US" altLang="en-US" b="1" dirty="0" smtClean="0">
                <a:ea typeface="ＭＳ Ｐゴシック" panose="020B0600070205080204" pitchFamily="34" charset="-128"/>
              </a:rPr>
              <a:t>Introduction –  (approx. 1-2 pages)</a:t>
            </a:r>
          </a:p>
          <a:p>
            <a:pPr lvl="2">
              <a:spcBef>
                <a:spcPct val="0"/>
              </a:spcBef>
            </a:pPr>
            <a:r>
              <a:rPr lang="en-US" altLang="en-US" b="1" dirty="0" smtClean="0">
                <a:ea typeface="ＭＳ Ｐゴシック" panose="020B0600070205080204" pitchFamily="34" charset="-128"/>
              </a:rPr>
              <a:t>Introduce the topic / Frame the problem – convince reader that there is a significant issue/concern that needs to be addressed.  “Critical need”  “So what?”</a:t>
            </a:r>
          </a:p>
          <a:p>
            <a:pPr lvl="2">
              <a:spcBef>
                <a:spcPct val="0"/>
              </a:spcBef>
            </a:pPr>
            <a:r>
              <a:rPr lang="en-US" altLang="en-US" b="1" dirty="0" smtClean="0">
                <a:ea typeface="ＭＳ Ｐゴシック" panose="020B0600070205080204" pitchFamily="34" charset="-128"/>
              </a:rPr>
              <a:t>How your proposed project will address the “critical need”</a:t>
            </a:r>
          </a:p>
          <a:p>
            <a:pPr lvl="2">
              <a:spcBef>
                <a:spcPct val="0"/>
              </a:spcBef>
            </a:pPr>
            <a:r>
              <a:rPr lang="en-US" altLang="en-US" b="1" dirty="0" smtClean="0">
                <a:ea typeface="ＭＳ Ｐゴシック" panose="020B0600070205080204" pitchFamily="34" charset="-128"/>
              </a:rPr>
              <a:t>Aims / goals / objectives of proposed study</a:t>
            </a:r>
          </a:p>
          <a:p>
            <a:pPr lvl="2">
              <a:spcBef>
                <a:spcPct val="0"/>
              </a:spcBef>
            </a:pPr>
            <a:r>
              <a:rPr lang="en-US" altLang="en-US" b="1" dirty="0" smtClean="0">
                <a:ea typeface="ＭＳ Ｐゴシック" panose="020B0600070205080204" pitchFamily="34" charset="-128"/>
              </a:rPr>
              <a:t>Expectations / Impact of findings</a:t>
            </a:r>
          </a:p>
          <a:p>
            <a:pPr lvl="2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b="1" dirty="0" smtClean="0">
              <a:ea typeface="ＭＳ Ｐゴシック" panose="020B0600070205080204" pitchFamily="34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48133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43D9B5E-9ABE-4FAF-9E78-A99C34CDE3D8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25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49155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Written Research Proposal</a:t>
            </a:r>
          </a:p>
          <a:p>
            <a:pPr lvl="1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Review of the Literature – 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Organized to support what you want to do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NOT an annotated bibliography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Represents your understanding of the relevant literature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Provides background to justify your proposed study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Final section  - 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Gaps in the literature – what needs to be done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How your proposed study will address those gaps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Describe your research hypotheses / questions</a:t>
            </a:r>
          </a:p>
          <a:p>
            <a:pPr lvl="1"/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49157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C45019D-8C02-440F-89F0-903D298B7B16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26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5017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Written Research Proposal</a:t>
            </a:r>
          </a:p>
          <a:p>
            <a:pPr lvl="1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Review of the Literature – 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What a literature review is NOT – 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Annotated bibliography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Must represent your own words and thoughts – 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Reminder of what constitutes plagiarism</a:t>
            </a:r>
          </a:p>
          <a:p>
            <a:pPr lvl="1"/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50181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F39B9C6B-FD2A-4131-846E-F8EA9A4EC9F1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27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51203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Written Research Proposal</a:t>
            </a:r>
          </a:p>
          <a:p>
            <a:pPr lvl="1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Methods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Study design – 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Description of the overall study design - how you are going to do your study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Sample – 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Description of who is being studied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Where did they come from?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Sampling method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Inclusion and exclusion criteria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Power analysis information could be included here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51205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7C9BBBD-85EE-49AC-AE1F-603426105F07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28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52227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Written Research Proposal</a:t>
            </a:r>
          </a:p>
          <a:p>
            <a:pPr lvl="1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Methods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Measures – 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Describe all the measures that will be obtained/used in the study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If using established scales/measures, provide reference and general description of values that will be obtained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If using measures developed for the study, provide more detail</a:t>
            </a:r>
          </a:p>
          <a:p>
            <a:pPr lvl="4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Will there be pilot testing of the measure?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Organize information about measures – </a:t>
            </a:r>
          </a:p>
          <a:p>
            <a:pPr lvl="4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Outcome measures</a:t>
            </a:r>
          </a:p>
          <a:p>
            <a:pPr lvl="4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Independent variables</a:t>
            </a:r>
          </a:p>
          <a:p>
            <a:pPr lvl="4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Other measures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52229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B9110298-9CCA-4CE1-A201-8D524725B6B6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29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/>
          </p:cNvSpPr>
          <p:nvPr>
            <p:ph type="title" idx="4294967295"/>
          </p:nvPr>
        </p:nvSpPr>
        <p:spPr>
          <a:xfrm>
            <a:off x="433388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Research Proposal</a:t>
            </a:r>
          </a:p>
        </p:txBody>
      </p:sp>
      <p:sp>
        <p:nvSpPr>
          <p:cNvPr id="819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Components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Title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Abstract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Body of proposal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Statement of the problem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Purpose, Hypotheses, and Specific Aims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Background</a:t>
            </a:r>
          </a:p>
          <a:p>
            <a:pPr lvl="1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  <a:p>
            <a:pPr lvl="1">
              <a:buFont typeface="Arial" panose="020B0604020202020204" pitchFamily="34" charset="0"/>
              <a:buNone/>
            </a:pPr>
            <a:r>
              <a:rPr lang="en-US" altLang="en-US" b="1" smtClean="0">
                <a:ea typeface="ＭＳ Ｐゴシック" panose="020B0600070205080204" pitchFamily="34" charset="-128"/>
              </a:rPr>
              <a:t>	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8197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69F58CB-4001-47BB-91AB-9629537A6BCD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3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53251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Written Research Proposal</a:t>
            </a:r>
          </a:p>
          <a:p>
            <a:pPr lvl="1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Methods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Procedures – 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Description of how the study will be conducted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How participants recruited and enrolled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Consenting process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Random assignment described if appropriate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Timing information </a:t>
            </a:r>
          </a:p>
          <a:p>
            <a:pPr lvl="4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Length of intervention</a:t>
            </a:r>
          </a:p>
          <a:p>
            <a:pPr lvl="4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Timing of measurements</a:t>
            </a:r>
          </a:p>
          <a:p>
            <a:pPr lvl="4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Length of follow-up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Description of groups / interventions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Compensation / payment if appropriate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53253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54E0327E-C07C-4791-8984-AD361B80CC00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30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Final Projects</a:t>
            </a:r>
          </a:p>
        </p:txBody>
      </p:sp>
      <p:sp>
        <p:nvSpPr>
          <p:cNvPr id="54275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Written Research Proposal</a:t>
            </a:r>
          </a:p>
          <a:p>
            <a:pPr lvl="1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Methods</a:t>
            </a:r>
          </a:p>
          <a:p>
            <a:pPr lvl="2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Statistical analysis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Data management and quality checks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Descriptive analysis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Analyses to test hypotheses / questions</a:t>
            </a:r>
          </a:p>
          <a:p>
            <a:pPr lvl="3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Description of analyses should clearly relate to each hypothesis / question</a:t>
            </a:r>
          </a:p>
          <a:p>
            <a:pPr lvl="1">
              <a:spcBef>
                <a:spcPct val="0"/>
              </a:spcBef>
            </a:pPr>
            <a:r>
              <a:rPr lang="en-US" altLang="en-US" b="1" smtClean="0">
                <a:ea typeface="ＭＳ Ｐゴシック" panose="020B0600070205080204" pitchFamily="34" charset="-128"/>
              </a:rPr>
              <a:t>Implications of your study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What will be the impact of your study?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What could be the next step after this study?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54277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DE1C416-EBA3-415E-9B4E-9162D74DB2B0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31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Assignment</a:t>
            </a:r>
          </a:p>
        </p:txBody>
      </p:sp>
      <p:sp>
        <p:nvSpPr>
          <p:cNvPr id="55299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sz="2800" b="1" smtClean="0">
                <a:ea typeface="ＭＳ Ｐゴシック" panose="020B0600070205080204" pitchFamily="34" charset="-128"/>
              </a:rPr>
              <a:t>Work on your final projects – </a:t>
            </a:r>
          </a:p>
          <a:p>
            <a:pPr lvl="1"/>
            <a:r>
              <a:rPr lang="en-US" altLang="en-US" sz="2400" b="1" smtClean="0">
                <a:ea typeface="ＭＳ Ｐゴシック" panose="020B0600070205080204" pitchFamily="34" charset="-128"/>
              </a:rPr>
              <a:t>Oral presentation</a:t>
            </a:r>
          </a:p>
          <a:p>
            <a:pPr lvl="1"/>
            <a:r>
              <a:rPr lang="en-US" altLang="en-US" sz="2400" b="1" smtClean="0">
                <a:ea typeface="ＭＳ Ｐゴシック" panose="020B0600070205080204" pitchFamily="34" charset="-128"/>
              </a:rPr>
              <a:t>Poster material</a:t>
            </a:r>
          </a:p>
          <a:p>
            <a:pPr lvl="1"/>
            <a:r>
              <a:rPr lang="en-US" altLang="en-US" sz="2400" b="1" smtClean="0">
                <a:ea typeface="ＭＳ Ｐゴシック" panose="020B0600070205080204" pitchFamily="34" charset="-128"/>
              </a:rPr>
              <a:t>Written proposal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55301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A38DE88-A412-4F55-B7C4-F6846DB1AF02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32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Research Proposal</a:t>
            </a:r>
          </a:p>
        </p:txBody>
      </p:sp>
      <p:sp>
        <p:nvSpPr>
          <p:cNvPr id="10243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Components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Methods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Subjects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Materials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Procedures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Data Analysis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References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Informed consent plans</a:t>
            </a:r>
          </a:p>
          <a:p>
            <a:pPr lvl="1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  <a:p>
            <a:pPr lvl="1">
              <a:buFont typeface="Arial" panose="020B0604020202020204" pitchFamily="34" charset="0"/>
              <a:buNone/>
            </a:pPr>
            <a:r>
              <a:rPr lang="en-US" altLang="en-US" b="1" smtClean="0">
                <a:ea typeface="ＭＳ Ｐゴシック" panose="020B0600070205080204" pitchFamily="34" charset="-128"/>
              </a:rPr>
              <a:t>	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10245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56C1AC5-EEBB-46C6-8092-31BC4B71AEB7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4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Research Proposal</a:t>
            </a:r>
          </a:p>
        </p:txBody>
      </p:sp>
      <p:sp>
        <p:nvSpPr>
          <p:cNvPr id="12291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pic>
        <p:nvPicPr>
          <p:cNvPr id="12292" name="Picture 3" descr="P&amp;W_Figure 32-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966788"/>
            <a:ext cx="7162800" cy="538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12294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95A31E6-9D24-4CB4-80E9-86E628E57B0C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5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" y="6538913"/>
            <a:ext cx="1676400" cy="254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050" dirty="0" err="1"/>
              <a:t>Portney</a:t>
            </a:r>
            <a:r>
              <a:rPr lang="en-US" sz="1050" dirty="0"/>
              <a:t> &amp; Watkins, 2009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/>
          </p:cNvSpPr>
          <p:nvPr>
            <p:ph type="title" idx="4294967295"/>
          </p:nvPr>
        </p:nvSpPr>
        <p:spPr>
          <a:xfrm>
            <a:off x="433388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Research Proposal</a:t>
            </a:r>
          </a:p>
        </p:txBody>
      </p:sp>
      <p:sp>
        <p:nvSpPr>
          <p:cNvPr id="14339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Examples of proposal material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Timeline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Protocol Schedule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Measures</a:t>
            </a:r>
          </a:p>
          <a:p>
            <a:pPr lvl="1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14341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F02AE67-765F-40D5-9860-8D6FBAC31C5F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6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/>
          </p:cNvSpPr>
          <p:nvPr>
            <p:ph type="title" idx="4294967295"/>
          </p:nvPr>
        </p:nvSpPr>
        <p:spPr>
          <a:xfrm>
            <a:off x="45085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Research Proposal</a:t>
            </a:r>
          </a:p>
        </p:txBody>
      </p:sp>
      <p:sp>
        <p:nvSpPr>
          <p:cNvPr id="16387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Administrative Support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Budget - #s and justification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Resources and environment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Personnel</a:t>
            </a:r>
          </a:p>
          <a:p>
            <a:r>
              <a:rPr lang="en-US" altLang="en-US" b="1" smtClean="0">
                <a:ea typeface="ＭＳ Ｐゴシック" panose="020B0600070205080204" pitchFamily="34" charset="-128"/>
              </a:rPr>
              <a:t>Proposal presentation style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Format – rules and suggestions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16389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3F2A076-1AF8-4EDA-B8EE-156080E9CE09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7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/>
          </p:cNvSpPr>
          <p:nvPr>
            <p:ph type="title" idx="4294967295"/>
          </p:nvPr>
        </p:nvSpPr>
        <p:spPr>
          <a:xfrm>
            <a:off x="3810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Research Proposal</a:t>
            </a:r>
          </a:p>
        </p:txBody>
      </p:sp>
      <p:sp>
        <p:nvSpPr>
          <p:cNvPr id="20483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Examples – Other funding mechanisms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National Science Foundation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CDC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Other government agencies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Foundations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Internal funding mechanisms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20485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2F94116-F7C7-467D-B3B9-4864F2190E53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8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/>
          </p:cNvSpPr>
          <p:nvPr>
            <p:ph type="title" idx="4294967295"/>
          </p:nvPr>
        </p:nvSpPr>
        <p:spPr>
          <a:xfrm>
            <a:off x="381000" y="0"/>
            <a:ext cx="8229600" cy="11430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Writing Style</a:t>
            </a:r>
          </a:p>
        </p:txBody>
      </p:sp>
      <p:sp>
        <p:nvSpPr>
          <p:cNvPr id="20483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dirty="0" smtClean="0">
                <a:ea typeface="ＭＳ Ｐゴシック" panose="020B0600070205080204" pitchFamily="34" charset="-128"/>
              </a:rPr>
              <a:t>Proposal – “forward-looking document”</a:t>
            </a:r>
          </a:p>
          <a:p>
            <a:pPr lvl="1"/>
            <a:r>
              <a:rPr lang="en-US" altLang="en-US" b="1" dirty="0" smtClean="0">
                <a:ea typeface="ＭＳ Ｐゴシック" panose="020B0600070205080204" pitchFamily="34" charset="-128"/>
              </a:rPr>
              <a:t>Tense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Statement of problem (present tense)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Background (past tense)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Method (future tense)</a:t>
            </a:r>
          </a:p>
          <a:p>
            <a:pPr lvl="1"/>
            <a:r>
              <a:rPr lang="en-US" altLang="en-US" b="1" dirty="0" smtClean="0">
                <a:ea typeface="ＭＳ Ｐゴシック" panose="020B0600070205080204" pitchFamily="34" charset="-128"/>
              </a:rPr>
              <a:t>Format – varies</a:t>
            </a:r>
          </a:p>
          <a:p>
            <a:pPr lvl="1"/>
            <a:r>
              <a:rPr lang="en-US" altLang="en-US" b="1" dirty="0" smtClean="0">
                <a:ea typeface="ＭＳ Ｐゴシック" panose="020B0600070205080204" pitchFamily="34" charset="-128"/>
              </a:rPr>
              <a:t>Tone </a:t>
            </a:r>
          </a:p>
          <a:p>
            <a:pPr lvl="2"/>
            <a:r>
              <a:rPr lang="en-US" altLang="en-US" b="1" dirty="0" smtClean="0">
                <a:ea typeface="ＭＳ Ｐゴシック" panose="020B0600070205080204" pitchFamily="34" charset="-128"/>
              </a:rPr>
              <a:t>Positive, persuasive, scholarly</a:t>
            </a:r>
          </a:p>
          <a:p>
            <a:endParaRPr lang="en-US" altLang="en-US" b="1" dirty="0" smtClean="0">
              <a:ea typeface="ＭＳ Ｐゴシック" panose="020B0600070205080204" pitchFamily="34" charset="-128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14</a:t>
            </a:r>
            <a:endParaRPr lang="en-US"/>
          </a:p>
        </p:txBody>
      </p:sp>
      <p:sp>
        <p:nvSpPr>
          <p:cNvPr id="20485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02F94116-F7C7-467D-B3B9-4864F2190E53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9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177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4410</TotalTime>
  <Words>1116</Words>
  <Application>Microsoft Office PowerPoint</Application>
  <PresentationFormat>On-screen Show (4:3)</PresentationFormat>
  <Paragraphs>279</Paragraphs>
  <Slides>32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ＭＳ Ｐゴシック</vt:lpstr>
      <vt:lpstr>Arial</vt:lpstr>
      <vt:lpstr>Calibri</vt:lpstr>
      <vt:lpstr>Office Theme</vt:lpstr>
      <vt:lpstr>MEDB 5510 Clinical Research Methods</vt:lpstr>
      <vt:lpstr>Research Proposal</vt:lpstr>
      <vt:lpstr>Research Proposal</vt:lpstr>
      <vt:lpstr>Research Proposal</vt:lpstr>
      <vt:lpstr>Research Proposal</vt:lpstr>
      <vt:lpstr>Research Proposal</vt:lpstr>
      <vt:lpstr>Research Proposal</vt:lpstr>
      <vt:lpstr>Research Proposal</vt:lpstr>
      <vt:lpstr>Writing Style</vt:lpstr>
      <vt:lpstr>Writing Style</vt:lpstr>
      <vt:lpstr>Reporting Clinical Research</vt:lpstr>
      <vt:lpstr>Reporting Clinical Research</vt:lpstr>
      <vt:lpstr>Reporting Clinical Research</vt:lpstr>
      <vt:lpstr>Reporting Clinical Research</vt:lpstr>
      <vt:lpstr>Reporting Clinical Research</vt:lpstr>
      <vt:lpstr>Reporting Clinical Research</vt:lpstr>
      <vt:lpstr>Reporting Clinical Research</vt:lpstr>
      <vt:lpstr>Reporting Clinical Research</vt:lpstr>
      <vt:lpstr>Reporting Clinical Research</vt:lpstr>
      <vt:lpstr>Final Projects</vt:lpstr>
      <vt:lpstr>Final Projects</vt:lpstr>
      <vt:lpstr>Final Projects</vt:lpstr>
      <vt:lpstr>Final Projects</vt:lpstr>
      <vt:lpstr>Final Projects</vt:lpstr>
      <vt:lpstr>Final Projects</vt:lpstr>
      <vt:lpstr>Final Projects</vt:lpstr>
      <vt:lpstr>Final Projects</vt:lpstr>
      <vt:lpstr>Final Projects</vt:lpstr>
      <vt:lpstr>Final Projects</vt:lpstr>
      <vt:lpstr>Final Projects</vt:lpstr>
      <vt:lpstr>Final Projects</vt:lpstr>
      <vt:lpstr>Assignment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NIH Forms and Required Grant Writing Style</dc:title>
  <dc:creator>gerkovichm</dc:creator>
  <cp:lastModifiedBy>Gerkovich, Mary M.</cp:lastModifiedBy>
  <cp:revision>169</cp:revision>
  <dcterms:created xsi:type="dcterms:W3CDTF">2009-06-29T18:04:53Z</dcterms:created>
  <dcterms:modified xsi:type="dcterms:W3CDTF">2018-01-17T17:37:26Z</dcterms:modified>
</cp:coreProperties>
</file>

<file path=docProps/thumbnail.jpeg>
</file>